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5" r:id="rId5"/>
    <p:sldId id="257" r:id="rId6"/>
    <p:sldId id="262" r:id="rId7"/>
    <p:sldId id="266" r:id="rId8"/>
    <p:sldId id="275" r:id="rId9"/>
    <p:sldId id="272" r:id="rId10"/>
    <p:sldId id="276" r:id="rId11"/>
    <p:sldId id="273" r:id="rId12"/>
    <p:sldId id="258" r:id="rId13"/>
    <p:sldId id="259" r:id="rId14"/>
    <p:sldId id="260" r:id="rId15"/>
    <p:sldId id="261" r:id="rId16"/>
    <p:sldId id="270" r:id="rId17"/>
    <p:sldId id="271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90" d="100"/>
          <a:sy n="90" d="100"/>
        </p:scale>
        <p:origin x="-57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094E-0BA5-4AA1-BD1F-9044969E17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E046-A08E-4E8A-BFD5-4942261669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3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C788-CBD3-4FF7-99EA-748B20075E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4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330A-812A-43BE-A221-73355FC86B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5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5B9B-900B-458D-A483-63885F6024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F2B5-B38C-4F92-80BF-E0C8AB902E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88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6C29B-FC52-4723-9B9E-08E903C89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53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5E48-E0EA-4985-A691-0F58AF47DE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EAD1-1521-4F07-B0E3-021BF66F2C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63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DA0B-C68D-4A97-AA42-6AC7DBC3E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BF09-8B91-4C19-AC26-CA42DA761B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77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D5F42D-54B7-472F-8547-DA7FC93E1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9728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CB182E-DA9E-4B14-9D94-E0A7D93FD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83099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986DFC-EDDD-4ECD-93A6-D0ECBE8AC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68050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D19631-B77F-4A13-8FB9-F12A0A7376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28798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0EA9E4-F4FF-4061-8EAB-F216338525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52652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3CA01B-FD65-4E9B-BBD8-2A0D11453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1198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CF03F0-17A2-4C97-9D13-867ECCEDED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5685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61EDA5C-CE56-443D-A375-EF83071888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36477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672BCC-9A11-4302-9252-A2C9293A1C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22527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395007-40E7-434B-BA75-990626B6A7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57191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730387-4141-4EDD-9D0A-85D5D6E3EC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82399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7A9721-0FB8-49E3-8025-527C95F498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369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8BF2F-4359-4909-805B-DE1E2F3FEDD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8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Comic Sans M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Comic Sans M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5527C-7302-42EB-85E8-D25B563C36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689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89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689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689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89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9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689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9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689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89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690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690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0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90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1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8" name="Picture 4" descr="C:\Users\Анутка\Desktop\Моторная одаренность\reWalls.com-6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2099" name="Заголовок 1"/>
          <p:cNvSpPr>
            <a:spLocks noGrp="1"/>
          </p:cNvSpPr>
          <p:nvPr>
            <p:ph type="ctrTitle"/>
          </p:nvPr>
        </p:nvSpPr>
        <p:spPr>
          <a:xfrm>
            <a:off x="0" y="476250"/>
            <a:ext cx="9144000" cy="5976938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  <a:latin typeface="a_LCDNova" panose="020C0402040402020201" pitchFamily="34" charset="-52"/>
                <a:cs typeface="Times New Roman" pitchFamily="18" charset="0"/>
              </a:rPr>
              <a:t>МОТОРНАЯ (СПОРТИВНАЯ) ОДАРЕННОСТЬ</a:t>
            </a:r>
            <a:endParaRPr lang="ru-RU" sz="8000" dirty="0" smtClean="0">
              <a:solidFill>
                <a:srgbClr val="FF0000"/>
              </a:solidFill>
              <a:latin typeface="a_LCDNova" panose="020C0402040402020201" pitchFamily="34" charset="-52"/>
              <a:cs typeface="Times New Roman" pitchFamily="18" charset="0"/>
            </a:endParaRPr>
          </a:p>
        </p:txBody>
      </p:sp>
      <p:sp>
        <p:nvSpPr>
          <p:cNvPr id="77210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7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2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2" descr="C:\Users\Анутка\Desktop\Моторная одаренность\x_a1b04a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9600" dirty="0" smtClean="0">
                <a:solidFill>
                  <a:srgbClr val="66FF66"/>
                </a:solidFill>
                <a:latin typeface="a_LCDNova" panose="020C0402040402020201" pitchFamily="34" charset="-52"/>
                <a:cs typeface="Times New Roman" pitchFamily="18" charset="0"/>
              </a:rPr>
              <a:t>Особенности физического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0338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75171" name="Picture 2" descr="C:\Users\Анутка\Desktop\Моторная одаренность\garcon_sho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3421062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38"/>
            <a:ext cx="6659563" cy="67405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7200" b="1" dirty="0" smtClean="0">
                <a:latin typeface="a_LCDNova" panose="020C0402040402020201" pitchFamily="34" charset="-52"/>
                <a:cs typeface="Times New Roman" pitchFamily="18" charset="0"/>
              </a:rPr>
              <a:t>1. Высокий </a:t>
            </a:r>
            <a:r>
              <a:rPr lang="ru-RU" sz="7200" b="1" dirty="0">
                <a:latin typeface="a_LCDNova" panose="020C0402040402020201" pitchFamily="34" charset="-52"/>
                <a:cs typeface="Times New Roman" pitchFamily="18" charset="0"/>
              </a:rPr>
              <a:t>энергетический уровень и довольно низкая </a:t>
            </a:r>
            <a:r>
              <a:rPr lang="ru-RU" sz="7200" b="1" dirty="0" smtClean="0">
                <a:latin typeface="a_LCDNova" panose="020C0402040402020201" pitchFamily="34" charset="-52"/>
                <a:cs typeface="Times New Roman" pitchFamily="18" charset="0"/>
              </a:rPr>
              <a:t>продолжи-</a:t>
            </a:r>
            <a:r>
              <a:rPr lang="ru-RU" sz="7200" b="1" dirty="0" err="1" smtClean="0">
                <a:latin typeface="a_LCDNova" panose="020C0402040402020201" pitchFamily="34" charset="-52"/>
                <a:cs typeface="Times New Roman" pitchFamily="18" charset="0"/>
              </a:rPr>
              <a:t>тельность</a:t>
            </a:r>
            <a:r>
              <a:rPr lang="ru-RU" sz="7200" b="1" dirty="0" smtClean="0">
                <a:latin typeface="a_LCDNova" panose="020C0402040402020201" pitchFamily="34" charset="-52"/>
                <a:cs typeface="Times New Roman" pitchFamily="18" charset="0"/>
              </a:rPr>
              <a:t> </a:t>
            </a:r>
            <a:r>
              <a:rPr lang="ru-RU" sz="7200" b="1" dirty="0">
                <a:latin typeface="a_LCDNova" panose="020C0402040402020201" pitchFamily="34" charset="-52"/>
                <a:cs typeface="Times New Roman" pitchFamily="18" charset="0"/>
              </a:rPr>
              <a:t>сна;</a:t>
            </a:r>
          </a:p>
          <a:p>
            <a:pPr algn="just">
              <a:defRPr/>
            </a:pP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34295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194" name="Picture 2" descr="C:\Users\Анутка\Desktop\Моторная одаренность\x_2939ed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6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475"/>
            <a:ext cx="9144000" cy="4581525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a_LCDNova" panose="020C0402040402020201" pitchFamily="34" charset="-52"/>
                <a:cs typeface="Times New Roman" pitchFamily="18" charset="0"/>
              </a:rPr>
              <a:t>2. Высокая активность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801713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8" name="Picture 2" descr="C:\Users\Анутка\Desktop\Моторная одаренность\Kids_26_11-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5148064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4048" y="260350"/>
            <a:ext cx="4139952" cy="6337300"/>
          </a:xfrm>
        </p:spPr>
        <p:txBody>
          <a:bodyPr anchor="ctr"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B050"/>
                </a:solidFill>
                <a:latin typeface="a_LCDNova" panose="020C0402040402020201" pitchFamily="34" charset="-52"/>
                <a:cs typeface="Times New Roman" pitchFamily="18" charset="0"/>
              </a:rPr>
              <a:t>3. Возможна существенная разница между физическим и интеллектуальным развитием.</a:t>
            </a:r>
          </a:p>
        </p:txBody>
      </p:sp>
    </p:spTree>
    <p:extLst>
      <p:ext uri="{BB962C8B-B14F-4D97-AF65-F5344CB8AC3E}">
        <p14:creationId xmlns:p14="http://schemas.microsoft.com/office/powerpoint/2010/main" val="167518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_LCDNova" panose="020C0402040402020201" pitchFamily="34" charset="-52"/>
              </a:rPr>
              <a:t>Для </a:t>
            </a:r>
            <a:r>
              <a:rPr lang="ru-RU" sz="4000" dirty="0">
                <a:solidFill>
                  <a:srgbClr val="FF0000"/>
                </a:solidFill>
                <a:latin typeface="a_LCDNova" panose="020C0402040402020201" pitchFamily="34" charset="-52"/>
              </a:rPr>
              <a:t>подросткового периода (11-15 лет) ведущим видом деятельности выступает социально-коммуникативная деятельность – совместная предметная деятельность: соревнования, олимпиады как условие и средство формирования самооценки, Я-концепции, </a:t>
            </a:r>
            <a:r>
              <a:rPr lang="ru-RU" sz="4000" dirty="0" smtClean="0">
                <a:solidFill>
                  <a:srgbClr val="FF0000"/>
                </a:solidFill>
                <a:latin typeface="a_LCDNova" panose="020C0402040402020201" pitchFamily="34" charset="-52"/>
              </a:rPr>
              <a:t>само актуализации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  <a:latin typeface="a_LCDNova" panose="020C040204040202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69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a_LCDNova" panose="020C0402040402020201" pitchFamily="34" charset="-52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a_LCDNova" panose="020C0402040402020201" pitchFamily="34" charset="-52"/>
              </a:rPr>
              <a:t>Для </a:t>
            </a:r>
            <a:r>
              <a:rPr lang="ru-RU" sz="4000" dirty="0">
                <a:solidFill>
                  <a:srgbClr val="7030A0"/>
                </a:solidFill>
                <a:latin typeface="a_LCDNova" panose="020C0402040402020201" pitchFamily="34" charset="-52"/>
              </a:rPr>
              <a:t>старшего возраста (16-17 лет) ведущим типом деятельности является проектно-исследовательская деятельность как необходимое средство самоопределения школьника. При этом «объектом проектирования» для школьника выступает он сам.</a:t>
            </a:r>
          </a:p>
        </p:txBody>
      </p:sp>
    </p:spTree>
    <p:extLst>
      <p:ext uri="{BB962C8B-B14F-4D97-AF65-F5344CB8AC3E}">
        <p14:creationId xmlns:p14="http://schemas.microsoft.com/office/powerpoint/2010/main" val="34813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0e5d529c54b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72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7573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ru-RU" sz="4700" dirty="0" smtClean="0">
                <a:solidFill>
                  <a:srgbClr val="FF0000"/>
                </a:solidFill>
                <a:latin typeface="a_LCDNova" panose="020C0402040402020201" pitchFamily="34" charset="-52"/>
              </a:rPr>
              <a:t>Детей </a:t>
            </a:r>
            <a:r>
              <a:rPr lang="ru-RU" sz="4700" dirty="0">
                <a:solidFill>
                  <a:srgbClr val="FF0000"/>
                </a:solidFill>
                <a:latin typeface="a_LCDNova" panose="020C0402040402020201" pitchFamily="34" charset="-52"/>
              </a:rPr>
              <a:t>со спортивной одаренностью отличает: энергичность, стремление к участию во всевозможных соревнованиях, подвижных спортивных играх, быстрота реакции, легкость в движениях, их хорошая координация, физическая выносливость.</a:t>
            </a:r>
          </a:p>
        </p:txBody>
      </p:sp>
    </p:spTree>
    <p:extLst>
      <p:ext uri="{BB962C8B-B14F-4D97-AF65-F5344CB8AC3E}">
        <p14:creationId xmlns:p14="http://schemas.microsoft.com/office/powerpoint/2010/main" val="42638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64350"/>
          </a:xfrm>
        </p:spPr>
        <p:txBody>
          <a:bodyPr/>
          <a:lstStyle/>
          <a:p>
            <a:pPr algn="just"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Моторная</a:t>
            </a:r>
            <a:b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одаренность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способности выполнять точные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и/или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быстрые координированные движения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и их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комбинации: успехи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CDNova" panose="020C0402040402020201" pitchFamily="34" charset="-52"/>
                <a:cs typeface="Times New Roman" pitchFamily="18" charset="0"/>
              </a:rPr>
              <a:t>в хореографии, прикладных видах творчества, спорте, исполнении музыкальных произведений индивидуально или в составе ансамбля.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LCDNova" panose="020C0402040402020201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917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C:\Users\Анутка\Desktop\Моторная одаренность\0_5213a_5a947eb7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00B050"/>
                </a:solidFill>
                <a:latin typeface="a_LCDNova" panose="020C0402040402020201" pitchFamily="34" charset="-52"/>
                <a:cs typeface="Times New Roman" pitchFamily="18" charset="0"/>
              </a:rPr>
              <a:t>Факторы моторной одаренности: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8" y="1811338"/>
            <a:ext cx="9144000" cy="504031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точность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выполнения движений, 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  <a:latin typeface="a_LCDNova" panose="020C0402040402020201" pitchFamily="34" charset="-52"/>
              <a:cs typeface="Times New Roman" pitchFamily="18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ответная ориентация,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координация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, 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  <a:latin typeface="a_LCDNova" panose="020C0402040402020201" pitchFamily="34" charset="-52"/>
              <a:cs typeface="Times New Roman" pitchFamily="18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вре­мя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реакции, 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  <a:latin typeface="a_LCDNova" panose="020C0402040402020201" pitchFamily="34" charset="-52"/>
              <a:cs typeface="Times New Roman" pitchFamily="18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скорость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движения руки, </a:t>
            </a:r>
            <a:endParaRPr lang="ru-RU" sz="4400" b="1" dirty="0" smtClean="0">
              <a:solidFill>
                <a:schemeClr val="accent5">
                  <a:lumMod val="75000"/>
                </a:schemeClr>
              </a:solidFill>
              <a:latin typeface="a_LCDNova" panose="020C0402040402020201" pitchFamily="34" charset="-52"/>
              <a:cs typeface="Times New Roman" pitchFamily="18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оценка контроля,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_LCDNova" panose="020C0402040402020201" pitchFamily="34" charset="-52"/>
                <a:cs typeface="Times New Roman" pitchFamily="18" charset="0"/>
              </a:rPr>
              <a:t>ручная ловкость.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a_LCDNova" panose="020C0402040402020201" pitchFamily="34" charset="-52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67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rgbClr val="002060"/>
              </a:solidFill>
              <a:latin typeface="a_LCDNova" panose="020C0402040402020201" pitchFamily="34" charset="-52"/>
            </a:endParaRPr>
          </a:p>
          <a:p>
            <a:pPr marL="0" indent="0" algn="ctr">
              <a:buNone/>
            </a:pPr>
            <a:r>
              <a:rPr lang="ru-RU" sz="6600" b="1" i="1" u="sng" dirty="0" smtClean="0">
                <a:solidFill>
                  <a:schemeClr val="accent2"/>
                </a:solidFill>
                <a:latin typeface="a_LCDNova" panose="020C0402040402020201" pitchFamily="34" charset="-52"/>
              </a:rPr>
              <a:t>Критерии </a:t>
            </a:r>
            <a:r>
              <a:rPr lang="ru-RU" sz="6600" b="1" i="1" u="sng" dirty="0">
                <a:solidFill>
                  <a:schemeClr val="accent2"/>
                </a:solidFill>
                <a:latin typeface="a_LCDNova" panose="020C0402040402020201" pitchFamily="34" charset="-52"/>
              </a:rPr>
              <a:t>определения спортивной и физической одаренности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9719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0"/>
            <a:ext cx="4644008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ru-RU" sz="3900" dirty="0">
                <a:solidFill>
                  <a:srgbClr val="00B0F0"/>
                </a:solidFill>
                <a:latin typeface="a_LCDNova" panose="020C0402040402020201" pitchFamily="34" charset="-52"/>
              </a:rPr>
              <a:t>1)  ребенок проявляет большой интерес к деятельности, требующей тонкой и точной моторики;</a:t>
            </a:r>
          </a:p>
          <a:p>
            <a:pPr marL="0" indent="0" algn="ctr">
              <a:buNone/>
            </a:pPr>
            <a:endParaRPr lang="en-US" sz="3900" dirty="0" smtClean="0"/>
          </a:p>
        </p:txBody>
      </p:sp>
    </p:spTree>
    <p:extLst>
      <p:ext uri="{BB962C8B-B14F-4D97-AF65-F5344CB8AC3E}">
        <p14:creationId xmlns:p14="http://schemas.microsoft.com/office/powerpoint/2010/main" val="7697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572000" cy="5184576"/>
          </a:xfrm>
          <a:blipFill>
            <a:blip r:embed="rId3"/>
            <a:stretch>
              <a:fillRect/>
            </a:stretch>
          </a:blipFill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a_LCDNova" panose="020C0402040402020201" pitchFamily="34" charset="-52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a_LCDNova" panose="020C0402040402020201" pitchFamily="34" charset="-52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a_LCDNova" panose="020C0402040402020201" pitchFamily="34" charset="-52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a_LCDNova" panose="020C0402040402020201" pitchFamily="34" charset="-52"/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a_LCDNova" panose="020C0402040402020201" pitchFamily="34" charset="-52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_LCDNova" panose="020C0402040402020201" pitchFamily="34" charset="-52"/>
              </a:rPr>
              <a:t>2) обладает хорошей зрительно-моторной координацией;</a:t>
            </a:r>
          </a:p>
        </p:txBody>
      </p:sp>
    </p:spTree>
    <p:extLst>
      <p:ext uri="{BB962C8B-B14F-4D97-AF65-F5344CB8AC3E}">
        <p14:creationId xmlns:p14="http://schemas.microsoft.com/office/powerpoint/2010/main" val="1263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5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7504" y="0"/>
            <a:ext cx="428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_LCDNova" panose="020C0402040402020201" pitchFamily="34" charset="-52"/>
              </a:rPr>
              <a:t>3) любит движение (бег, прыжки, лазание);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5938" y="170080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a_LCDNova" panose="020C0402040402020201" pitchFamily="34" charset="-52"/>
              </a:rPr>
              <a:t>4)  легко удерживает равновесие при выполнении двигательных упражнений (на бревне, трамплине);</a:t>
            </a:r>
          </a:p>
        </p:txBody>
      </p:sp>
    </p:spTree>
    <p:extLst>
      <p:ext uri="{BB962C8B-B14F-4D97-AF65-F5344CB8AC3E}">
        <p14:creationId xmlns:p14="http://schemas.microsoft.com/office/powerpoint/2010/main" val="35474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ru-RU" sz="3600" dirty="0" smtClean="0">
                <a:latin typeface="a_LCDNova" panose="020C0402040402020201" pitchFamily="34" charset="-52"/>
              </a:rPr>
              <a:t>5</a:t>
            </a:r>
            <a:r>
              <a:rPr lang="ru-RU" sz="3600" dirty="0">
                <a:latin typeface="a_LCDNova" panose="020C0402040402020201" pitchFamily="34" charset="-52"/>
              </a:rPr>
              <a:t>)  </a:t>
            </a:r>
            <a:r>
              <a:rPr lang="ru-RU" sz="3600" dirty="0" smtClean="0">
                <a:solidFill>
                  <a:srgbClr val="00B0F0"/>
                </a:solidFill>
                <a:latin typeface="a_LCDNova" panose="020C0402040402020201" pitchFamily="34" charset="-52"/>
              </a:rPr>
              <a:t>5) умело </a:t>
            </a:r>
            <a:r>
              <a:rPr lang="ru-RU" sz="3600" dirty="0">
                <a:solidFill>
                  <a:srgbClr val="00B0F0"/>
                </a:solidFill>
                <a:latin typeface="a_LCDNova" panose="020C0402040402020201" pitchFamily="34" charset="-52"/>
              </a:rPr>
              <a:t>владеет телом при маневрировании </a:t>
            </a:r>
            <a:r>
              <a:rPr lang="ru-RU" sz="3600" dirty="0" smtClean="0">
                <a:solidFill>
                  <a:srgbClr val="00B0F0"/>
                </a:solidFill>
                <a:latin typeface="a_LCDNova" panose="020C0402040402020201" pitchFamily="34" charset="-52"/>
              </a:rPr>
              <a:t>стартуя</a:t>
            </a:r>
            <a:r>
              <a:rPr lang="ru-RU" sz="3600" dirty="0">
                <a:solidFill>
                  <a:srgbClr val="00B0F0"/>
                </a:solidFill>
                <a:latin typeface="a_LCDNova" panose="020C0402040402020201" pitchFamily="34" charset="-52"/>
              </a:rPr>
              <a:t>, останавливаясь, целенаправленно меняя направление </a:t>
            </a:r>
            <a:r>
              <a:rPr lang="ru-RU" sz="3600" dirty="0">
                <a:latin typeface="a_LCDNova" panose="020C0402040402020201" pitchFamily="34" charset="-52"/>
              </a:rPr>
              <a:t>);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a_LCDNova" panose="020C0402040402020201" pitchFamily="34" charset="-52"/>
              </a:rPr>
              <a:t>6</a:t>
            </a:r>
            <a:r>
              <a:rPr lang="ru-RU" sz="2000" dirty="0">
                <a:solidFill>
                  <a:schemeClr val="bg1"/>
                </a:solidFill>
                <a:latin typeface="a_LCDNova" panose="020C0402040402020201" pitchFamily="34" charset="-52"/>
              </a:rPr>
              <a:t>)  для своего возраста обладает исключительной физической силой, демонстрирует хороший уровень развития основных двигательных </a:t>
            </a:r>
            <a:r>
              <a:rPr lang="ru-RU" sz="2000" dirty="0" smtClean="0">
                <a:solidFill>
                  <a:schemeClr val="bg1"/>
                </a:solidFill>
                <a:latin typeface="a_LCDNova" panose="020C0402040402020201" pitchFamily="34" charset="-52"/>
              </a:rPr>
              <a:t>навыков</a:t>
            </a:r>
            <a:endParaRPr lang="ru-RU" sz="2000" dirty="0">
              <a:solidFill>
                <a:schemeClr val="bg1"/>
              </a:solidFill>
              <a:latin typeface="a_LCDNova" panose="020C040204040202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97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FF05DF-1561-4528-9F59-80C29452B28A}"/>
</file>

<file path=customXml/itemProps2.xml><?xml version="1.0" encoding="utf-8"?>
<ds:datastoreItem xmlns:ds="http://schemas.openxmlformats.org/officeDocument/2006/customXml" ds:itemID="{7E2430D1-5A27-4D50-AFD5-73FA8F001B39}"/>
</file>

<file path=customXml/itemProps3.xml><?xml version="1.0" encoding="utf-8"?>
<ds:datastoreItem xmlns:ds="http://schemas.openxmlformats.org/officeDocument/2006/customXml" ds:itemID="{1C93A8B0-A802-4169-9477-171E83516B83}"/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247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Оформление по умолчанию</vt:lpstr>
      <vt:lpstr>Пастель</vt:lpstr>
      <vt:lpstr>МОТОРНАЯ (СПОРТИВНАЯ) ОДАРЕННОСТЬ</vt:lpstr>
      <vt:lpstr>Презентация PowerPoint</vt:lpstr>
      <vt:lpstr>Моторная одаренность -  способности выполнять точные и/или быстрые координированные движения и их комбинации: успехи в хореографии, прикладных видах творчества, спорте, исполнении музыкальных произведений индивидуально или в составе ансамбля. </vt:lpstr>
      <vt:lpstr>Факторы моторной одаренности: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физического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МОТОРНАЯ (СПОРТИВНАЯ) ОДАРЕННОСТЬ</dc:title>
  <dc:creator>Alexander Lytko</dc:creator>
  <cp:lastModifiedBy>Igor</cp:lastModifiedBy>
  <cp:revision>24</cp:revision>
  <dcterms:created xsi:type="dcterms:W3CDTF">2014-01-23T14:19:44Z</dcterms:created>
  <dcterms:modified xsi:type="dcterms:W3CDTF">2014-02-04T19:32:17Z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